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63" r:id="rId8"/>
    <p:sldId id="257" r:id="rId9"/>
    <p:sldId id="264" r:id="rId10"/>
    <p:sldId id="258" r:id="rId11"/>
    <p:sldId id="265" r:id="rId12"/>
    <p:sldId id="266" r:id="rId13"/>
    <p:sldId id="267" r:id="rId14"/>
    <p:sldId id="268" r:id="rId15"/>
    <p:sldId id="269" r:id="rId16"/>
    <p:sldId id="270" r:id="rId17"/>
    <p:sldId id="271" r:id="rId18"/>
    <p:sldId id="272" r:id="rId19"/>
    <p:sldId id="273" r:id="rId20"/>
    <p:sldId id="274" r:id="rId21"/>
    <p:sldId id="275" r:id="rId22"/>
    <p:sldId id="286" r:id="rId23"/>
    <p:sldId id="287" r:id="rId24"/>
    <p:sldId id="276" r:id="rId25"/>
    <p:sldId id="277" r:id="rId26"/>
    <p:sldId id="278" r:id="rId27"/>
    <p:sldId id="279" r:id="rId28"/>
    <p:sldId id="288" r:id="rId29"/>
    <p:sldId id="289" r:id="rId30"/>
    <p:sldId id="290" r:id="rId31"/>
    <p:sldId id="291" r:id="rId32"/>
    <p:sldId id="292" r:id="rId33"/>
    <p:sldId id="293" r:id="rId34"/>
    <p:sldId id="294" r:id="rId35"/>
    <p:sldId id="295" r:id="rId36"/>
    <p:sldId id="296" r:id="rId37"/>
    <p:sldId id="297"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4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293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14613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8612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59892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4819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83767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1645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03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27643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7134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1509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2CA68-E538-4851-9147-A83A6E000905}"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D2CA68-E538-4851-9147-A83A6E000905}"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2CA68-E538-4851-9147-A83A6E000905}"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2CA68-E538-4851-9147-A83A6E000905}"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2CA68-E538-4851-9147-A83A6E000905}"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2CA68-E538-4851-9147-A83A6E000905}"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2CA68-E538-4851-9147-A83A6E000905}"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2CA68-E538-4851-9147-A83A6E000905}" type="datetimeFigureOut">
              <a:rPr lang="en-US" smtClean="0"/>
              <a:t>8/3/2017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1CC17-EE62-45CD-AECC-381D78393C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C6D12-DFE3-4992-B70B-C38D02ED16CD}" type="datetimeFigureOut">
              <a:rPr lang="ms-MY" smtClean="0">
                <a:solidFill>
                  <a:prstClr val="black">
                    <a:tint val="75000"/>
                  </a:prstClr>
                </a:solidFill>
              </a:rPr>
              <a:pPr/>
              <a:t>3/08/2017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4231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1"/>
          <p:cNvSpPr>
            <a:spLocks noChangeArrowheads="1"/>
          </p:cNvSpPr>
          <p:nvPr/>
        </p:nvSpPr>
        <p:spPr bwMode="auto">
          <a:xfrm>
            <a:off x="0" y="1480284"/>
            <a:ext cx="9144000" cy="4832092"/>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Dialah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menurunkan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hujan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tumbuhkan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hujan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tumbuh-tumbuhan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tanaman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menghijau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tanaman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butir-butir</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bergugus-gugus</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pohon-pohon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tamar</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kurma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mayang-mayangnya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tandan-tandan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dicapai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dipetik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kebun-kebun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anggur</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zaiton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delima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bentuk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rupa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rasanya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Perhatikanlah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masaknya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mengandungi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kekuasaan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4" name="Rectangle 3"/>
          <p:cNvSpPr/>
          <p:nvPr/>
        </p:nvSpPr>
        <p:spPr>
          <a:xfrm>
            <a:off x="228600" y="381000"/>
            <a:ext cx="4199384"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416496"/>
            <a:ext cx="8929688" cy="553998"/>
          </a:xfrm>
          <a:prstGeom prst="rect">
            <a:avLst/>
          </a:prstGeom>
        </p:spPr>
        <p:txBody>
          <a:bodyPr>
            <a:spAutoFit/>
          </a:bodyPr>
          <a:lstStyle/>
          <a:p>
            <a:pPr algn="ctr" fontAlgn="auto">
              <a:spcBef>
                <a:spcPts val="0"/>
              </a:spcBef>
              <a:spcAft>
                <a:spcPts val="0"/>
              </a:spcAft>
              <a:defRPr/>
            </a:pPr>
            <a:r>
              <a:rPr lang="nn-NO"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Manfaat alam kepada makhluk</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483768" y="2036440"/>
            <a:ext cx="5760640" cy="760052"/>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Dalil</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kewujudan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Taala</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827584" y="5060776"/>
            <a:ext cx="7560840" cy="1087760"/>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kekuasaan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makhlukNya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6" name="Round Diagonal Corner Rectangle 5"/>
          <p:cNvSpPr/>
          <p:nvPr/>
        </p:nvSpPr>
        <p:spPr>
          <a:xfrm>
            <a:off x="467544" y="1676400"/>
            <a:ext cx="2362200" cy="77699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Hidup</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Rounded Rectangle 6"/>
          <p:cNvSpPr/>
          <p:nvPr/>
        </p:nvSpPr>
        <p:spPr>
          <a:xfrm>
            <a:off x="2483768" y="3196208"/>
            <a:ext cx="5832648" cy="1144488"/>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Tanah yang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subur</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makhluk</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lain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meneruskan</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kesinambungan</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kehidupan</a:t>
            </a: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MY" sz="2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ound Diagonal Corner Rectangle 7"/>
          <p:cNvSpPr/>
          <p:nvPr/>
        </p:nvSpPr>
        <p:spPr>
          <a:xfrm>
            <a:off x="481608" y="2931550"/>
            <a:ext cx="2362200" cy="74104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Mati</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409772"/>
            <a:ext cx="8929688" cy="523220"/>
          </a:xfrm>
          <a:prstGeom prst="rect">
            <a:avLst/>
          </a:prstGeom>
        </p:spPr>
        <p:txBody>
          <a:bodyPr>
            <a:spAutoFit/>
          </a:bodyPr>
          <a:lstStyle/>
          <a:p>
            <a:pPr algn="ctr" fontAlgn="auto">
              <a:spcBef>
                <a:spcPts val="0"/>
              </a:spcBef>
              <a:spcAft>
                <a:spcPts val="0"/>
              </a:spcAft>
              <a:defRPr/>
            </a:pPr>
            <a:r>
              <a:rPr lang="nn-NO"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 makhluk patuh pada Allah</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380728" y="1755004"/>
            <a:ext cx="6359624" cy="971600"/>
          </a:xfrm>
          <a:prstGeom prst="roundRect">
            <a:avLst>
              <a:gd name="adj" fmla="val 26725"/>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Pergerakan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alam</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bergerak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sebagaimana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diatur</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oleh-Nya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 Diagonal Corner Rectangle 4"/>
          <p:cNvSpPr/>
          <p:nvPr/>
        </p:nvSpPr>
        <p:spPr>
          <a:xfrm>
            <a:off x="827584" y="3302668"/>
            <a:ext cx="3528392" cy="1944216"/>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Kadar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udara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berlegar</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mengikut</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kehendak-Nya</a:t>
            </a:r>
            <a:endPar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6" name="Round Diagonal Corner Rectangle 5"/>
          <p:cNvSpPr/>
          <p:nvPr/>
        </p:nvSpPr>
        <p:spPr>
          <a:xfrm>
            <a:off x="4860032" y="3302668"/>
            <a:ext cx="3528392" cy="1955132"/>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Kepanasan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matahari</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telah</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ditetapkan</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sinaran</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jarak</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kejauhannya</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bumi</a:t>
            </a:r>
            <a:endPar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67927"/>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Qamar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49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955046"/>
            <a:ext cx="9144032" cy="861774"/>
          </a:xfrm>
          <a:prstGeom prst="rect">
            <a:avLst/>
          </a:prstGeom>
          <a:solidFill>
            <a:schemeClr val="tx1">
              <a:alpha val="25000"/>
            </a:schemeClr>
          </a:solidFill>
        </p:spPr>
        <p:txBody>
          <a:bodyPr wrap="square">
            <a:spAutoFit/>
          </a:bodyPr>
          <a:lstStyle/>
          <a:p>
            <a:pPr lvl="0" algn="ctr" rtl="1">
              <a:defRPr/>
            </a:pPr>
            <a:r>
              <a:rPr lang="ar-SA"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إِنَّا كُلَّ شَيْءٍ خَلَقْنَاهُ </a:t>
            </a:r>
            <a:r>
              <a:rPr lang="ar-SA" sz="50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بِقَدَرٍ</a:t>
            </a:r>
            <a:r>
              <a:rPr lang="ar-SA"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a:t>
            </a:r>
            <a:endParaRPr lang="en-MY"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5" name="Rectangle 1"/>
          <p:cNvSpPr>
            <a:spLocks noChangeArrowheads="1"/>
          </p:cNvSpPr>
          <p:nvPr/>
        </p:nvSpPr>
        <p:spPr bwMode="auto">
          <a:xfrm>
            <a:off x="0" y="4076581"/>
            <a:ext cx="9144000" cy="830997"/>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menciptakan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takdir</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ditentukan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ight Arrow 2"/>
          <p:cNvSpPr/>
          <p:nvPr/>
        </p:nvSpPr>
        <p:spPr>
          <a:xfrm>
            <a:off x="179512" y="116632"/>
            <a:ext cx="5256584" cy="1162717"/>
          </a:xfrm>
          <a:prstGeom prst="rightArrow">
            <a:avLst>
              <a:gd name="adj1" fmla="val 69486"/>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defRPr/>
            </a:pP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diamanahkan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mengimarahkan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03648" y="1394773"/>
            <a:ext cx="657984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At-Tin: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2762" y="2719626"/>
            <a:ext cx="9144032" cy="861774"/>
          </a:xfrm>
          <a:prstGeom prst="rect">
            <a:avLst/>
          </a:prstGeom>
          <a:solidFill>
            <a:schemeClr val="tx1">
              <a:alpha val="25000"/>
            </a:schemeClr>
          </a:solidFill>
        </p:spPr>
        <p:txBody>
          <a:bodyPr wrap="square">
            <a:spAutoFit/>
          </a:bodyPr>
          <a:lstStyle/>
          <a:p>
            <a:pPr lvl="0" algn="ctr" rtl="1">
              <a:defRPr/>
            </a:pPr>
            <a:r>
              <a:rPr lang="ar-SA"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لَقَدْ خَلَقْنَا الْإِنسَانَ فِي أَحْسَنِ </a:t>
            </a:r>
            <a:r>
              <a:rPr lang="ar-SA" sz="50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تَقْوِيمٍ.</a:t>
            </a:r>
            <a:endParaRPr lang="en-MY"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6" name="Rectangle 1"/>
          <p:cNvSpPr>
            <a:spLocks noChangeArrowheads="1"/>
          </p:cNvSpPr>
          <p:nvPr/>
        </p:nvSpPr>
        <p:spPr bwMode="auto">
          <a:xfrm>
            <a:off x="0" y="4876800"/>
            <a:ext cx="9144000" cy="830997"/>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kejadian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460212"/>
            <a:ext cx="864096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kelestarian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terus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terjaga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Hexagon 3"/>
          <p:cNvSpPr/>
          <p:nvPr/>
        </p:nvSpPr>
        <p:spPr>
          <a:xfrm>
            <a:off x="1219200" y="2176264"/>
            <a:ext cx="7620000" cy="1252736"/>
          </a:xfrm>
          <a:prstGeom prst="hexag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chemeClr val="tx1"/>
                </a:solidFill>
              </a:rPr>
              <a:t>Mengambil</a:t>
            </a:r>
            <a:r>
              <a:rPr lang="en-US" sz="2400" b="1" dirty="0" smtClean="0">
                <a:solidFill>
                  <a:schemeClr val="tx1"/>
                </a:solidFill>
              </a:rPr>
              <a:t> </a:t>
            </a:r>
            <a:r>
              <a:rPr lang="en-US" sz="2400" b="1" dirty="0" err="1" smtClean="0">
                <a:solidFill>
                  <a:schemeClr val="tx1"/>
                </a:solidFill>
              </a:rPr>
              <a:t>kira</a:t>
            </a:r>
            <a:r>
              <a:rPr lang="en-US" sz="2400" b="1" dirty="0" smtClean="0">
                <a:solidFill>
                  <a:schemeClr val="tx1"/>
                </a:solidFill>
              </a:rPr>
              <a:t> </a:t>
            </a:r>
            <a:r>
              <a:rPr lang="en-US" sz="2400" b="1" dirty="0" err="1" smtClean="0">
                <a:solidFill>
                  <a:schemeClr val="tx1"/>
                </a:solidFill>
              </a:rPr>
              <a:t>aspek</a:t>
            </a:r>
            <a:r>
              <a:rPr lang="en-US" sz="2400" b="1" dirty="0" smtClean="0">
                <a:solidFill>
                  <a:schemeClr val="tx1"/>
                </a:solidFill>
              </a:rPr>
              <a:t> </a:t>
            </a:r>
            <a:r>
              <a:rPr lang="en-US" sz="2400" b="1" dirty="0" err="1" smtClean="0">
                <a:solidFill>
                  <a:schemeClr val="tx1"/>
                </a:solidFill>
              </a:rPr>
              <a:t>pemuliharaan</a:t>
            </a:r>
            <a:r>
              <a:rPr lang="en-US" sz="2400" b="1" dirty="0" smtClean="0">
                <a:solidFill>
                  <a:schemeClr val="tx1"/>
                </a:solidFill>
              </a:rPr>
              <a:t> </a:t>
            </a:r>
            <a:r>
              <a:rPr lang="en-US" sz="2400" b="1" dirty="0" err="1" smtClean="0">
                <a:solidFill>
                  <a:schemeClr val="tx1"/>
                </a:solidFill>
              </a:rPr>
              <a:t>alam</a:t>
            </a:r>
            <a:r>
              <a:rPr lang="en-US" sz="2400" b="1" dirty="0" smtClean="0">
                <a:solidFill>
                  <a:schemeClr val="tx1"/>
                </a:solidFill>
              </a:rPr>
              <a:t> </a:t>
            </a:r>
            <a:r>
              <a:rPr lang="en-US" sz="2400" b="1" dirty="0" err="1" smtClean="0">
                <a:solidFill>
                  <a:schemeClr val="tx1"/>
                </a:solidFill>
              </a:rPr>
              <a:t>sekitar</a:t>
            </a:r>
            <a:r>
              <a:rPr lang="en-US" sz="2400" b="1" dirty="0" smtClean="0">
                <a:solidFill>
                  <a:schemeClr val="tx1"/>
                </a:solidFill>
              </a:rPr>
              <a:t> </a:t>
            </a:r>
            <a:r>
              <a:rPr lang="en-US" sz="2400" b="1" dirty="0" err="1" smtClean="0">
                <a:solidFill>
                  <a:schemeClr val="tx1"/>
                </a:solidFill>
              </a:rPr>
              <a:t>dalam</a:t>
            </a:r>
            <a:r>
              <a:rPr lang="en-US" sz="2400" b="1" dirty="0" smtClean="0">
                <a:solidFill>
                  <a:schemeClr val="tx1"/>
                </a:solidFill>
              </a:rPr>
              <a:t> </a:t>
            </a:r>
            <a:r>
              <a:rPr lang="en-US" sz="2400" b="1" dirty="0" err="1" smtClean="0">
                <a:solidFill>
                  <a:schemeClr val="tx1"/>
                </a:solidFill>
              </a:rPr>
              <a:t>sesuatu</a:t>
            </a:r>
            <a:r>
              <a:rPr lang="en-US" sz="2400" b="1" dirty="0" smtClean="0">
                <a:solidFill>
                  <a:schemeClr val="tx1"/>
                </a:solidFill>
              </a:rPr>
              <a:t> </a:t>
            </a:r>
            <a:r>
              <a:rPr lang="en-US" sz="2400" b="1" dirty="0" err="1" smtClean="0">
                <a:solidFill>
                  <a:schemeClr val="tx1"/>
                </a:solidFill>
              </a:rPr>
              <a:t>binaan</a:t>
            </a:r>
            <a:endParaRPr lang="en-MY" sz="2400" b="1" dirty="0">
              <a:solidFill>
                <a:schemeClr val="tx1"/>
              </a:solidFill>
            </a:endParaRPr>
          </a:p>
        </p:txBody>
      </p:sp>
      <p:sp>
        <p:nvSpPr>
          <p:cNvPr id="5" name="Hexagon 4"/>
          <p:cNvSpPr/>
          <p:nvPr/>
        </p:nvSpPr>
        <p:spPr>
          <a:xfrm>
            <a:off x="1200397" y="4875005"/>
            <a:ext cx="7620000" cy="1220995"/>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smtClean="0">
                <a:solidFill>
                  <a:schemeClr val="tx1"/>
                </a:solidFill>
              </a:rPr>
              <a:t>Setiap perlakuan terhadap alam akan dihisab oleh Allah Taala.</a:t>
            </a:r>
            <a:endParaRPr lang="en-MY" sz="2400" b="1" dirty="0">
              <a:solidFill>
                <a:schemeClr val="tx1"/>
              </a:solidFill>
            </a:endParaRPr>
          </a:p>
        </p:txBody>
      </p:sp>
      <p:sp>
        <p:nvSpPr>
          <p:cNvPr id="6" name="Diamond 5"/>
          <p:cNvSpPr/>
          <p:nvPr/>
        </p:nvSpPr>
        <p:spPr>
          <a:xfrm>
            <a:off x="465387" y="1775212"/>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1</a:t>
            </a:r>
            <a:endParaRPr lang="en-MY" sz="3200" b="1" dirty="0">
              <a:effectLst>
                <a:glow rad="101600">
                  <a:schemeClr val="tx1">
                    <a:alpha val="60000"/>
                  </a:schemeClr>
                </a:glow>
                <a:outerShdw blurRad="38100" dist="38100" dir="2700000" algn="tl">
                  <a:srgbClr val="000000">
                    <a:alpha val="43137"/>
                  </a:srgbClr>
                </a:outerShdw>
              </a:effectLst>
            </a:endParaRPr>
          </a:p>
        </p:txBody>
      </p:sp>
      <p:sp>
        <p:nvSpPr>
          <p:cNvPr id="7" name="Diamond 6"/>
          <p:cNvSpPr/>
          <p:nvPr/>
        </p:nvSpPr>
        <p:spPr>
          <a:xfrm>
            <a:off x="557064" y="4592216"/>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2</a:t>
            </a:r>
            <a:endParaRPr lang="en-MY" sz="3200" b="1" dirty="0">
              <a:effectLst>
                <a:glow rad="101600">
                  <a:schemeClr val="tx1">
                    <a:alpha val="60000"/>
                  </a:schemeClr>
                </a:glow>
                <a:outerShdw blurRad="38100" dist="38100" dir="2700000" algn="tl">
                  <a:srgbClr val="000000">
                    <a:alpha val="43137"/>
                  </a:srgbClr>
                </a:outerShdw>
              </a:effectLst>
            </a:endParaRPr>
          </a:p>
        </p:txBody>
      </p:sp>
      <p:sp>
        <p:nvSpPr>
          <p:cNvPr id="8" name="Round Diagonal Corner Rectangle 7"/>
          <p:cNvSpPr/>
          <p:nvPr/>
        </p:nvSpPr>
        <p:spPr>
          <a:xfrm>
            <a:off x="1205468" y="1423864"/>
            <a:ext cx="3240360" cy="852285"/>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Membangunkan</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potensi</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alam</a:t>
            </a:r>
            <a:endParaRPr lang="en-US" sz="2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Round Diagonal Corner Rectangle 8"/>
          <p:cNvSpPr/>
          <p:nvPr/>
        </p:nvSpPr>
        <p:spPr>
          <a:xfrm>
            <a:off x="1219200" y="3800128"/>
            <a:ext cx="3240360" cy="1152128"/>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Memahami</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tuntutan</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agama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penjagaan</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alam</a:t>
            </a:r>
            <a:endParaRPr lang="en-US" sz="2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460212"/>
            <a:ext cx="864096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kelestarian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terus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terjaga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Hexagon 3"/>
          <p:cNvSpPr/>
          <p:nvPr/>
        </p:nvSpPr>
        <p:spPr>
          <a:xfrm>
            <a:off x="1219200" y="2176264"/>
            <a:ext cx="7620000" cy="1335832"/>
          </a:xfrm>
          <a:prstGeom prst="hexag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chemeClr val="tx1"/>
                </a:solidFill>
              </a:rPr>
              <a:t>Tidak</a:t>
            </a:r>
            <a:r>
              <a:rPr lang="en-US" sz="2400" b="1" dirty="0" smtClean="0">
                <a:solidFill>
                  <a:schemeClr val="tx1"/>
                </a:solidFill>
              </a:rPr>
              <a:t> </a:t>
            </a:r>
            <a:r>
              <a:rPr lang="en-US" sz="2400" b="1" dirty="0" err="1" smtClean="0">
                <a:solidFill>
                  <a:schemeClr val="tx1"/>
                </a:solidFill>
              </a:rPr>
              <a:t>mencemarinya</a:t>
            </a:r>
            <a:r>
              <a:rPr lang="en-US" sz="2400" b="1" dirty="0" smtClean="0">
                <a:solidFill>
                  <a:schemeClr val="tx1"/>
                </a:solidFill>
              </a:rPr>
              <a:t> </a:t>
            </a:r>
            <a:r>
              <a:rPr lang="en-US" sz="2400" b="1" dirty="0" err="1" smtClean="0">
                <a:solidFill>
                  <a:schemeClr val="tx1"/>
                </a:solidFill>
              </a:rPr>
              <a:t>dengan</a:t>
            </a:r>
            <a:r>
              <a:rPr lang="en-US" sz="2400" b="1" dirty="0" smtClean="0">
                <a:solidFill>
                  <a:schemeClr val="tx1"/>
                </a:solidFill>
              </a:rPr>
              <a:t> </a:t>
            </a:r>
            <a:r>
              <a:rPr lang="en-US" sz="2400" b="1" dirty="0" err="1" smtClean="0">
                <a:solidFill>
                  <a:schemeClr val="tx1"/>
                </a:solidFill>
              </a:rPr>
              <a:t>mengurangkan</a:t>
            </a:r>
            <a:r>
              <a:rPr lang="en-US" sz="2400" b="1" dirty="0" smtClean="0">
                <a:solidFill>
                  <a:schemeClr val="tx1"/>
                </a:solidFill>
              </a:rPr>
              <a:t> </a:t>
            </a:r>
            <a:r>
              <a:rPr lang="en-US" sz="2400" b="1" dirty="0" err="1" smtClean="0">
                <a:solidFill>
                  <a:schemeClr val="tx1"/>
                </a:solidFill>
              </a:rPr>
              <a:t>pembakaran</a:t>
            </a:r>
            <a:r>
              <a:rPr lang="en-US" sz="2400" b="1" dirty="0" smtClean="0">
                <a:solidFill>
                  <a:schemeClr val="tx1"/>
                </a:solidFill>
              </a:rPr>
              <a:t> </a:t>
            </a:r>
            <a:r>
              <a:rPr lang="en-US" sz="2400" b="1" dirty="0" err="1" smtClean="0">
                <a:solidFill>
                  <a:schemeClr val="tx1"/>
                </a:solidFill>
              </a:rPr>
              <a:t>terbuka</a:t>
            </a:r>
            <a:r>
              <a:rPr lang="en-US" sz="2400" b="1" dirty="0" smtClean="0">
                <a:solidFill>
                  <a:schemeClr val="tx1"/>
                </a:solidFill>
              </a:rPr>
              <a:t>, </a:t>
            </a:r>
            <a:r>
              <a:rPr lang="en-US" sz="2400" b="1" dirty="0" err="1" smtClean="0">
                <a:solidFill>
                  <a:schemeClr val="tx1"/>
                </a:solidFill>
              </a:rPr>
              <a:t>dan</a:t>
            </a:r>
            <a:r>
              <a:rPr lang="en-US" sz="2400" b="1" dirty="0" smtClean="0">
                <a:solidFill>
                  <a:schemeClr val="tx1"/>
                </a:solidFill>
              </a:rPr>
              <a:t> </a:t>
            </a:r>
            <a:r>
              <a:rPr lang="en-US" sz="2400" b="1" dirty="0" err="1" smtClean="0">
                <a:solidFill>
                  <a:schemeClr val="tx1"/>
                </a:solidFill>
              </a:rPr>
              <a:t>sebagainya</a:t>
            </a:r>
            <a:r>
              <a:rPr lang="en-US" sz="2400" b="1" dirty="0" smtClean="0">
                <a:solidFill>
                  <a:schemeClr val="tx1"/>
                </a:solidFill>
              </a:rPr>
              <a:t> yang </a:t>
            </a:r>
            <a:r>
              <a:rPr lang="en-US" sz="2400" b="1" dirty="0" err="1" smtClean="0">
                <a:solidFill>
                  <a:schemeClr val="tx1"/>
                </a:solidFill>
              </a:rPr>
              <a:t>boleh</a:t>
            </a:r>
            <a:r>
              <a:rPr lang="en-US" sz="2400" b="1" dirty="0" smtClean="0">
                <a:solidFill>
                  <a:schemeClr val="tx1"/>
                </a:solidFill>
              </a:rPr>
              <a:t> </a:t>
            </a:r>
            <a:r>
              <a:rPr lang="en-US" sz="2400" b="1" dirty="0" err="1" smtClean="0">
                <a:solidFill>
                  <a:schemeClr val="tx1"/>
                </a:solidFill>
              </a:rPr>
              <a:t>mencemarkan</a:t>
            </a:r>
            <a:r>
              <a:rPr lang="en-US" sz="2400" b="1" dirty="0" smtClean="0">
                <a:solidFill>
                  <a:schemeClr val="tx1"/>
                </a:solidFill>
              </a:rPr>
              <a:t> </a:t>
            </a:r>
            <a:r>
              <a:rPr lang="en-US" sz="2400" b="1" dirty="0" err="1" smtClean="0">
                <a:solidFill>
                  <a:schemeClr val="tx1"/>
                </a:solidFill>
              </a:rPr>
              <a:t>udara</a:t>
            </a:r>
            <a:r>
              <a:rPr lang="en-US" sz="2400" b="1" dirty="0" smtClean="0">
                <a:solidFill>
                  <a:schemeClr val="tx1"/>
                </a:solidFill>
              </a:rPr>
              <a:t>.</a:t>
            </a:r>
            <a:endParaRPr lang="en-MY" sz="2400" b="1" dirty="0">
              <a:solidFill>
                <a:schemeClr val="tx1"/>
              </a:solidFill>
            </a:endParaRPr>
          </a:p>
        </p:txBody>
      </p:sp>
      <p:sp>
        <p:nvSpPr>
          <p:cNvPr id="5" name="Hexagon 4"/>
          <p:cNvSpPr/>
          <p:nvPr/>
        </p:nvSpPr>
        <p:spPr>
          <a:xfrm>
            <a:off x="1200397" y="4875005"/>
            <a:ext cx="7620000" cy="1220995"/>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smtClean="0">
                <a:solidFill>
                  <a:schemeClr val="tx1"/>
                </a:solidFill>
              </a:rPr>
              <a:t>Pelihara sumber air untuk kegunaan minuman, bersuci, mengairi tanaman dan sebagainya.</a:t>
            </a:r>
            <a:endParaRPr lang="en-MY" sz="2400" b="1" dirty="0">
              <a:solidFill>
                <a:schemeClr val="tx1"/>
              </a:solidFill>
            </a:endParaRPr>
          </a:p>
        </p:txBody>
      </p:sp>
      <p:sp>
        <p:nvSpPr>
          <p:cNvPr id="6" name="Diamond 5"/>
          <p:cNvSpPr/>
          <p:nvPr/>
        </p:nvSpPr>
        <p:spPr>
          <a:xfrm>
            <a:off x="465387" y="1775212"/>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3</a:t>
            </a:r>
            <a:endParaRPr lang="en-MY" sz="3200" b="1" dirty="0">
              <a:effectLst>
                <a:glow rad="101600">
                  <a:schemeClr val="tx1">
                    <a:alpha val="60000"/>
                  </a:schemeClr>
                </a:glow>
                <a:outerShdw blurRad="38100" dist="38100" dir="2700000" algn="tl">
                  <a:srgbClr val="000000">
                    <a:alpha val="43137"/>
                  </a:srgbClr>
                </a:outerShdw>
              </a:effectLst>
            </a:endParaRPr>
          </a:p>
        </p:txBody>
      </p:sp>
      <p:sp>
        <p:nvSpPr>
          <p:cNvPr id="7" name="Diamond 6"/>
          <p:cNvSpPr/>
          <p:nvPr/>
        </p:nvSpPr>
        <p:spPr>
          <a:xfrm>
            <a:off x="557064" y="4592216"/>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4</a:t>
            </a:r>
            <a:endParaRPr lang="en-MY" sz="3200" b="1" dirty="0">
              <a:effectLst>
                <a:glow rad="101600">
                  <a:schemeClr val="tx1">
                    <a:alpha val="60000"/>
                  </a:schemeClr>
                </a:glow>
                <a:outerShdw blurRad="38100" dist="38100" dir="2700000" algn="tl">
                  <a:srgbClr val="000000">
                    <a:alpha val="43137"/>
                  </a:srgbClr>
                </a:outerShdw>
              </a:effectLst>
            </a:endParaRPr>
          </a:p>
        </p:txBody>
      </p:sp>
      <p:sp>
        <p:nvSpPr>
          <p:cNvPr id="8" name="Round Diagonal Corner Rectangle 7"/>
          <p:cNvSpPr/>
          <p:nvPr/>
        </p:nvSpPr>
        <p:spPr>
          <a:xfrm>
            <a:off x="1205468" y="1423864"/>
            <a:ext cx="3240360" cy="852285"/>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Memberi</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hak</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alam</a:t>
            </a:r>
            <a:endParaRPr lang="en-US" sz="2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Round Diagonal Corner Rectangle 8"/>
          <p:cNvSpPr/>
          <p:nvPr/>
        </p:nvSpPr>
        <p:spPr>
          <a:xfrm>
            <a:off x="1219200" y="3800128"/>
            <a:ext cx="3240360" cy="1152128"/>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Menjaga</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kebersihan</a:t>
            </a:r>
            <a:r>
              <a:rPr lang="en-US"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alam</a:t>
            </a:r>
            <a:endParaRPr lang="en-US" sz="2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79649"/>
            <a:ext cx="8763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2166768"/>
            <a:ext cx="9144032" cy="861774"/>
          </a:xfrm>
          <a:prstGeom prst="rect">
            <a:avLst/>
          </a:prstGeom>
          <a:solidFill>
            <a:schemeClr val="tx1">
              <a:alpha val="25000"/>
            </a:schemeClr>
          </a:solidFill>
        </p:spPr>
        <p:txBody>
          <a:bodyPr wrap="square">
            <a:spAutoFit/>
          </a:bodyPr>
          <a:lstStyle/>
          <a:p>
            <a:pPr lvl="0" algn="ctr" rtl="1">
              <a:defRPr/>
            </a:pPr>
            <a:r>
              <a:rPr lang="ar-SA"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لاَ يَبُولَنَّ </a:t>
            </a:r>
            <a:r>
              <a:rPr lang="ar-SA" sz="50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أَحَدُكُمْ فِي الْمَاءِ الدَّائِمِ، </a:t>
            </a:r>
            <a:r>
              <a:rPr lang="ar-SA"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ثُمَّ يَغْتَسِلُ مِنْهُ. </a:t>
            </a:r>
            <a:endParaRPr lang="en-MY"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5" name="Rectangle 1"/>
          <p:cNvSpPr>
            <a:spLocks noChangeArrowheads="1"/>
          </p:cNvSpPr>
          <p:nvPr/>
        </p:nvSpPr>
        <p:spPr bwMode="auto">
          <a:xfrm>
            <a:off x="0" y="4149804"/>
            <a:ext cx="9144000" cy="1107996"/>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membuang</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kecil</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bertakung</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digunakan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mandi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1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1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1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r>
              <a:rPr lang="en-MY" sz="1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1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Cloud Callout 2"/>
          <p:cNvSpPr/>
          <p:nvPr/>
        </p:nvSpPr>
        <p:spPr>
          <a:xfrm>
            <a:off x="609842" y="1438672"/>
            <a:ext cx="8000758" cy="1433736"/>
          </a:xfrm>
          <a:prstGeom prst="cloudCallout">
            <a:avLst>
              <a:gd name="adj1" fmla="val -11170"/>
              <a:gd name="adj2" fmla="val 274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Bersama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mempamerkan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akhlak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budi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pekerti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luhur</a:t>
            </a:r>
            <a:endParaRPr lang="en-MY" sz="2400" dirty="0"/>
          </a:p>
        </p:txBody>
      </p:sp>
      <p:sp>
        <p:nvSpPr>
          <p:cNvPr id="4" name="Rectangle 3"/>
          <p:cNvSpPr/>
          <p:nvPr/>
        </p:nvSpPr>
        <p:spPr>
          <a:xfrm>
            <a:off x="138112" y="391180"/>
            <a:ext cx="8929688" cy="523220"/>
          </a:xfrm>
          <a:prstGeom prst="rect">
            <a:avLst/>
          </a:prstGeom>
        </p:spPr>
        <p:txBody>
          <a:bodyPr>
            <a:spAutoFit/>
          </a:bodyPr>
          <a:lstStyle/>
          <a:p>
            <a:pPr algn="ctr" fontAlgn="auto">
              <a:spcBef>
                <a:spcPts val="0"/>
              </a:spcBef>
              <a:spcAft>
                <a:spcPts val="0"/>
              </a:spcAft>
              <a:defRPr/>
            </a:pPr>
            <a:r>
              <a:rPr lang="nn-NO"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loud Callout 4"/>
          <p:cNvSpPr/>
          <p:nvPr/>
        </p:nvSpPr>
        <p:spPr>
          <a:xfrm>
            <a:off x="609842" y="3098068"/>
            <a:ext cx="8000758" cy="1433736"/>
          </a:xfrm>
          <a:prstGeom prst="cloudCallout">
            <a:avLst>
              <a:gd name="adj1" fmla="val -11170"/>
              <a:gd name="adj2" fmla="val 2742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Alam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merupakan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amanah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a:t>
            </a:r>
            <a:endParaRPr lang="en-MY" sz="2400" dirty="0"/>
          </a:p>
        </p:txBody>
      </p:sp>
      <p:sp>
        <p:nvSpPr>
          <p:cNvPr id="6" name="Cloud Callout 5"/>
          <p:cNvSpPr/>
          <p:nvPr/>
        </p:nvSpPr>
        <p:spPr>
          <a:xfrm>
            <a:off x="682084" y="4967064"/>
            <a:ext cx="8000758" cy="1433736"/>
          </a:xfrm>
          <a:prstGeom prst="cloudCallout">
            <a:avLst>
              <a:gd name="adj1" fmla="val -11170"/>
              <a:gd name="adj2" fmla="val 2742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rusan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dunia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turut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diutamakan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mencari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r>
              <a:rPr lang="en-US" sz="2400"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mardhatillah</a:t>
            </a:r>
            <a:r>
              <a:rPr lang="en-US" sz="2400"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MY" sz="2400" dirty="0"/>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91344"/>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200" y="1878300"/>
            <a:ext cx="8915400" cy="1569660"/>
          </a:xfrm>
          <a:prstGeom prst="rect">
            <a:avLst/>
          </a:prstGeom>
          <a:solidFill>
            <a:schemeClr val="tx1">
              <a:alpha val="2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فَالِقُ الْحَبِّ وَالنَّوَى يُخْرِجُ الْحَيَّ مِنَ الْمَيِّتِ وَمُخْرِجُ الْمَيِّتِ مِنَ الْحَيِّ ذَلِكُمُ اللّهُ فَأَنَّى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تُؤْفَكُونَ.</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849231"/>
            <a:ext cx="9144000" cy="2246769"/>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menumbuhkan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butir</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tumbuh-tumbuhan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biji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buah-buahan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sedemikian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kekuasaannya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bagaimanakah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dipalingkan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menyembahNya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benda-benda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sekutuNya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370543"/>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42182"/>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332982"/>
            <a:ext cx="9144000" cy="1077218"/>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1" y="436181"/>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
        <p:nvSpPr>
          <p:cNvPr id="4" name="Rectangle 3"/>
          <p:cNvSpPr/>
          <p:nvPr/>
        </p:nvSpPr>
        <p:spPr>
          <a:xfrm>
            <a:off x="-32" y="1856125"/>
            <a:ext cx="9144032" cy="3477875"/>
          </a:xfrm>
          <a:prstGeom prst="rect">
            <a:avLst/>
          </a:prstGeom>
          <a:solidFill>
            <a:schemeClr val="tx1">
              <a:alpha val="25000"/>
            </a:scheme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بَارَكَ اللهُ لِيْ وَلَكُمْ بِالقُرْءَانِ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MY"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14694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27058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370543"/>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42182"/>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332982"/>
            <a:ext cx="9144000" cy="1077218"/>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16024" y="1880173"/>
            <a:ext cx="8748464" cy="1631216"/>
          </a:xfrm>
          <a:prstGeom prst="rect">
            <a:avLst/>
          </a:prstGeom>
          <a:solidFill>
            <a:schemeClr val="tx1">
              <a:alpha val="21000"/>
            </a:schemeClr>
          </a:solid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وَحْدَهُ لاَ 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326976"/>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250829"/>
            <a:ext cx="9144000" cy="1692771"/>
          </a:xfrm>
          <a:prstGeom prst="rect">
            <a:avLst/>
          </a:prstGeom>
          <a:solidFill>
            <a:schemeClr val="bg1">
              <a:alpha val="25000"/>
            </a:schemeClr>
          </a:solidFill>
          <a:ln w="57150">
            <a:no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381000"/>
            <a:ext cx="8215371"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828800"/>
            <a:ext cx="8460432" cy="1569660"/>
          </a:xfrm>
          <a:prstGeom prst="rect">
            <a:avLst/>
          </a:prstGeom>
          <a:solidFill>
            <a:schemeClr val="tx1">
              <a:alpha val="1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وَرَسُوْلِكَ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4102858"/>
            <a:ext cx="8820472" cy="2246769"/>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9" y="38100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2033826"/>
            <a:ext cx="7620000" cy="861774"/>
          </a:xfrm>
          <a:prstGeom prst="rect">
            <a:avLst/>
          </a:prstGeom>
          <a:solidFill>
            <a:schemeClr val="tx1">
              <a:alpha val="18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مَعَ الصَّادِقِيْنَ.</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93403"/>
            <a:ext cx="9144000" cy="830997"/>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r>
              <a:rPr lang="fi-FI"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16799213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94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a:xfrm>
            <a:off x="457200" y="2027237"/>
            <a:ext cx="8229600" cy="4525963"/>
          </a:xfrm>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38041" y="1457121"/>
            <a:ext cx="8532440"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1633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88893"/>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165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669232"/>
            <a:ext cx="9144032" cy="2400657"/>
          </a:xfrm>
          <a:prstGeom prst="rect">
            <a:avLst/>
          </a:prstGeom>
          <a:solidFill>
            <a:schemeClr val="tx1">
              <a:alpha val="25000"/>
            </a:schemeClr>
          </a:solidFill>
        </p:spPr>
        <p:txBody>
          <a:bodyPr wrap="square">
            <a:spAutoFit/>
          </a:bodyPr>
          <a:lstStyle/>
          <a:p>
            <a:pPr lvl="0" algn="ctr" rtl="1">
              <a:defRPr/>
            </a:pPr>
            <a:r>
              <a:rPr lang="ar-SA"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وَهُوَ الَّذِي جَعَلَكُمْ خَلاَئِفَ الأَرْضِ وَرَفَعَ بَعْضَكُمْ فَوْقَ بَعْضٍ دَرَجَاتٍ لِّيَبْلُوَكُمْ فِي مَا آتَاكُمْ إِنَّ رَبَّكَ سَرِيعُ الْعِقَابِ وَإِنَّهُ لَغَفُورٌ </a:t>
            </a:r>
            <a:r>
              <a:rPr lang="ar-SA" sz="50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رَّحِيمٌ.</a:t>
            </a:r>
            <a:endParaRPr lang="en-MY"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5" name="Rectangle 1"/>
          <p:cNvSpPr>
            <a:spLocks noChangeArrowheads="1"/>
          </p:cNvSpPr>
          <p:nvPr/>
        </p:nvSpPr>
        <p:spPr bwMode="auto">
          <a:xfrm>
            <a:off x="0" y="4319587"/>
            <a:ext cx="9144000" cy="2462213"/>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Dialah</a:t>
            </a:r>
            <a:r>
              <a:rPr lang="en-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meninggikan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setengah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setengahnya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lain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darjat</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menguji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amatlah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cepat</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seksaNya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Mengasihani</a:t>
            </a:r>
            <a:r>
              <a:rPr lang="en-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653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875544"/>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79356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35168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41232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639521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72349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953785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0" y="1143000"/>
            <a:ext cx="9144000" cy="5293757"/>
          </a:xfrm>
          <a:prstGeom prst="rect">
            <a:avLst/>
          </a:prstGeom>
          <a:solidFill>
            <a:schemeClr val="bg1">
              <a:alpha val="56000"/>
            </a:schemeClr>
          </a:solidFill>
        </p:spPr>
        <p:txBody>
          <a:bodyPr wrap="square">
            <a:spAutoFit/>
          </a:bodyPr>
          <a:lstStyle/>
          <a:p>
            <a:pPr algn="ctr"/>
            <a:r>
              <a:rPr lang="en-MY" sz="1600" b="1" dirty="0">
                <a:solidFill>
                  <a:prstClr val="black"/>
                </a:solidFill>
                <a:effectLst>
                  <a:outerShdw blurRad="38100" dist="38100" dir="2700000" algn="tl">
                    <a:srgbClr val="000000">
                      <a:alpha val="43137"/>
                    </a:srgbClr>
                  </a:outerShdw>
                </a:effectLst>
              </a:rPr>
              <a:t>INTISARI KHUTBAH JUMAAT PADA </a:t>
            </a:r>
            <a:r>
              <a:rPr lang="en-MY" sz="1600" b="1" dirty="0" smtClean="0">
                <a:solidFill>
                  <a:prstClr val="black"/>
                </a:solidFill>
                <a:effectLst>
                  <a:outerShdw blurRad="38100" dist="38100" dir="2700000" algn="tl">
                    <a:srgbClr val="000000">
                      <a:alpha val="43137"/>
                    </a:srgbClr>
                  </a:outerShdw>
                </a:effectLst>
              </a:rPr>
              <a:t>03/08/2017</a:t>
            </a:r>
            <a:endParaRPr lang="en-MY" sz="1600" b="1" dirty="0">
              <a:solidFill>
                <a:prstClr val="black"/>
              </a:solidFill>
              <a:effectLst>
                <a:outerShdw blurRad="38100" dist="38100" dir="2700000" algn="tl">
                  <a:srgbClr val="000000">
                    <a:alpha val="43137"/>
                  </a:srgbClr>
                </a:outerShdw>
              </a:effectLst>
            </a:endParaRPr>
          </a:p>
          <a:p>
            <a:pPr algn="ctr"/>
            <a:r>
              <a:rPr lang="en-MY" sz="2000" b="1" dirty="0">
                <a:solidFill>
                  <a:srgbClr val="FFFF00"/>
                </a:solidFill>
                <a:effectLst>
                  <a:glow rad="101600">
                    <a:prstClr val="black">
                      <a:alpha val="60000"/>
                    </a:prstClr>
                  </a:glow>
                  <a:outerShdw blurRad="38100" dist="38100" dir="2700000" algn="tl">
                    <a:srgbClr val="000000">
                      <a:alpha val="43137"/>
                    </a:srgbClr>
                  </a:outerShdw>
                </a:effectLst>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rPr>
              <a:t>“MENGHARGAI KELESTARIAN ALAM”</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endParaRPr>
          </a:p>
          <a:p>
            <a:pPr algn="ctr"/>
            <a:r>
              <a:rPr lang="en-MY" sz="1400" b="1" dirty="0" smtClean="0">
                <a:solidFill>
                  <a:prstClr val="black"/>
                </a:solidFill>
              </a:rPr>
              <a:t> </a:t>
            </a:r>
            <a:endParaRPr lang="en-MY" sz="1400" dirty="0" smtClean="0">
              <a:solidFill>
                <a:prstClr val="black"/>
              </a:solidFill>
            </a:endParaRPr>
          </a:p>
          <a:p>
            <a:pPr marL="342900" indent="-342900" algn="just">
              <a:buFontTx/>
              <a:buAutoNum type="arabicPeriod"/>
            </a:pPr>
            <a:r>
              <a:rPr lang="en-MY" b="1" dirty="0" smtClean="0">
                <a:solidFill>
                  <a:prstClr val="black"/>
                </a:solidFill>
              </a:rPr>
              <a:t>SYUKUR KEPADA </a:t>
            </a:r>
            <a:r>
              <a:rPr lang="en-MY" b="1" dirty="0">
                <a:solidFill>
                  <a:prstClr val="black"/>
                </a:solidFill>
              </a:rPr>
              <a:t>ALLAH KERANA ANUGERAH ALAM </a:t>
            </a:r>
            <a:r>
              <a:rPr lang="en-MY" b="1" dirty="0" smtClean="0">
                <a:solidFill>
                  <a:prstClr val="black"/>
                </a:solidFill>
              </a:rPr>
              <a:t>YANG </a:t>
            </a:r>
            <a:r>
              <a:rPr lang="en-MY" b="1" dirty="0">
                <a:solidFill>
                  <a:prstClr val="black"/>
                </a:solidFill>
              </a:rPr>
              <a:t>BUKAN SAHAJA MENCERMINKAN KEBESARAN DAN </a:t>
            </a:r>
            <a:r>
              <a:rPr lang="en-MY" b="1" dirty="0" smtClean="0">
                <a:solidFill>
                  <a:prstClr val="black"/>
                </a:solidFill>
              </a:rPr>
              <a:t>KEBIJAKSANAANNYA </a:t>
            </a:r>
            <a:r>
              <a:rPr lang="en-MY" b="1" dirty="0">
                <a:solidFill>
                  <a:prstClr val="black"/>
                </a:solidFill>
              </a:rPr>
              <a:t>TAPI MENJADI FAKTOR KEHIDUPAN MANUSIA</a:t>
            </a:r>
            <a:r>
              <a:rPr lang="en-MY" b="1" dirty="0" smtClean="0">
                <a:solidFill>
                  <a:prstClr val="black"/>
                </a:solidFill>
              </a:rPr>
              <a:t>.</a:t>
            </a:r>
          </a:p>
          <a:p>
            <a:pPr marL="342900" indent="-342900" algn="just">
              <a:buFontTx/>
              <a:buAutoNum type="arabicPeriod"/>
            </a:pPr>
            <a:endParaRPr lang="en-MY" b="1" dirty="0">
              <a:solidFill>
                <a:prstClr val="black"/>
              </a:solidFill>
            </a:endParaRPr>
          </a:p>
          <a:p>
            <a:pPr marL="342900" indent="-342900" algn="just">
              <a:buFontTx/>
              <a:buAutoNum type="arabicPeriod"/>
            </a:pPr>
            <a:r>
              <a:rPr lang="en-MY" b="1" dirty="0" smtClean="0">
                <a:solidFill>
                  <a:prstClr val="black"/>
                </a:solidFill>
              </a:rPr>
              <a:t>YANG </a:t>
            </a:r>
            <a:r>
              <a:rPr lang="en-MY" b="1" dirty="0">
                <a:solidFill>
                  <a:prstClr val="black"/>
                </a:solidFill>
              </a:rPr>
              <a:t>LEBIH PENTING LAGI, </a:t>
            </a:r>
            <a:r>
              <a:rPr lang="en-MY" b="1" dirty="0" smtClean="0">
                <a:solidFill>
                  <a:prstClr val="black"/>
                </a:solidFill>
              </a:rPr>
              <a:t>DENGAN KEAJAIBAN </a:t>
            </a:r>
            <a:r>
              <a:rPr lang="en-MY" b="1" dirty="0">
                <a:solidFill>
                  <a:prstClr val="black"/>
                </a:solidFill>
              </a:rPr>
              <a:t>CIPTAAN ITU, MANUSIA MUDAH MENERIMA KEIMANAN DAN  MENYEDIAKAN BEKALAN </a:t>
            </a:r>
            <a:r>
              <a:rPr lang="en-MY" b="1" dirty="0" smtClean="0">
                <a:solidFill>
                  <a:prstClr val="black"/>
                </a:solidFill>
              </a:rPr>
              <a:t>UNTUK </a:t>
            </a:r>
            <a:r>
              <a:rPr lang="en-MY" b="1" dirty="0">
                <a:solidFill>
                  <a:prstClr val="black"/>
                </a:solidFill>
              </a:rPr>
              <a:t>KEHIDUPAN </a:t>
            </a:r>
            <a:r>
              <a:rPr lang="en-MY" b="1" dirty="0" smtClean="0">
                <a:solidFill>
                  <a:prstClr val="black"/>
                </a:solidFill>
              </a:rPr>
              <a:t>YANG </a:t>
            </a:r>
            <a:r>
              <a:rPr lang="en-MY" b="1" dirty="0">
                <a:solidFill>
                  <a:prstClr val="black"/>
                </a:solidFill>
              </a:rPr>
              <a:t>ABADI</a:t>
            </a:r>
            <a:r>
              <a:rPr lang="en-MY" b="1" dirty="0" smtClean="0">
                <a:solidFill>
                  <a:prstClr val="black"/>
                </a:solidFill>
              </a:rPr>
              <a:t>.</a:t>
            </a:r>
          </a:p>
          <a:p>
            <a:pPr marL="342900" indent="-342900" algn="just">
              <a:buFontTx/>
              <a:buAutoNum type="arabicPeriod"/>
            </a:pPr>
            <a:endParaRPr lang="en-MY" b="1" dirty="0">
              <a:solidFill>
                <a:prstClr val="black"/>
              </a:solidFill>
            </a:endParaRPr>
          </a:p>
          <a:p>
            <a:pPr marL="342900" indent="-342900" algn="just">
              <a:buFontTx/>
              <a:buAutoNum type="arabicPeriod"/>
            </a:pPr>
            <a:r>
              <a:rPr lang="en-MY" b="1" dirty="0" smtClean="0">
                <a:solidFill>
                  <a:prstClr val="black"/>
                </a:solidFill>
              </a:rPr>
              <a:t>CIPTAAN </a:t>
            </a:r>
            <a:r>
              <a:rPr lang="en-MY" b="1" dirty="0">
                <a:solidFill>
                  <a:prstClr val="black"/>
                </a:solidFill>
              </a:rPr>
              <a:t>ALLAH ITU JUGA </a:t>
            </a:r>
            <a:r>
              <a:rPr lang="en-MY" b="1" dirty="0" smtClean="0">
                <a:solidFill>
                  <a:prstClr val="black"/>
                </a:solidFill>
              </a:rPr>
              <a:t>MENDORONG </a:t>
            </a:r>
            <a:r>
              <a:rPr lang="en-MY" b="1" dirty="0">
                <a:solidFill>
                  <a:prstClr val="black"/>
                </a:solidFill>
              </a:rPr>
              <a:t>MANUSIA AKUR DAN MENERIMA AMANAH MENGIMARAHKAN DAN MELESTARIKAN ALAM SUPAYA TERUS BERFUNGSI MENYUMBANG MANFAAT KEPADA KEHIDUPAN SELURUHNYA</a:t>
            </a:r>
            <a:r>
              <a:rPr lang="en-MY" b="1" dirty="0" smtClean="0">
                <a:solidFill>
                  <a:prstClr val="black"/>
                </a:solidFill>
              </a:rPr>
              <a:t>.</a:t>
            </a:r>
          </a:p>
          <a:p>
            <a:pPr marL="342900" indent="-342900" algn="just">
              <a:buFontTx/>
              <a:buAutoNum type="arabicPeriod"/>
            </a:pPr>
            <a:endParaRPr lang="en-MY" b="1" dirty="0">
              <a:solidFill>
                <a:prstClr val="black"/>
              </a:solidFill>
            </a:endParaRPr>
          </a:p>
          <a:p>
            <a:pPr marL="342900" indent="-342900" algn="just">
              <a:buFontTx/>
              <a:buAutoNum type="arabicPeriod"/>
            </a:pPr>
            <a:r>
              <a:rPr lang="en-MY" b="1" dirty="0" smtClean="0">
                <a:solidFill>
                  <a:prstClr val="black"/>
                </a:solidFill>
              </a:rPr>
              <a:t>ALAM </a:t>
            </a:r>
            <a:r>
              <a:rPr lang="en-MY" b="1" dirty="0">
                <a:solidFill>
                  <a:prstClr val="black"/>
                </a:solidFill>
              </a:rPr>
              <a:t>KURNIAAN ALLAH MESTI DIKEKALKAN </a:t>
            </a:r>
            <a:r>
              <a:rPr lang="en-MY" b="1" dirty="0" smtClean="0">
                <a:solidFill>
                  <a:prstClr val="black"/>
                </a:solidFill>
              </a:rPr>
              <a:t>KELANGSUNGANNYA DENGAN :</a:t>
            </a:r>
          </a:p>
          <a:p>
            <a:pPr algn="just"/>
            <a:r>
              <a:rPr lang="en-MY" b="1" dirty="0">
                <a:solidFill>
                  <a:prstClr val="black"/>
                </a:solidFill>
              </a:rPr>
              <a:t>	</a:t>
            </a:r>
            <a:r>
              <a:rPr lang="en-MY" b="1" dirty="0" smtClean="0">
                <a:solidFill>
                  <a:prstClr val="black"/>
                </a:solidFill>
              </a:rPr>
              <a:t>i.	BERSYUKUR DENGAN </a:t>
            </a:r>
            <a:r>
              <a:rPr lang="en-MY" b="1" dirty="0">
                <a:solidFill>
                  <a:prstClr val="black"/>
                </a:solidFill>
              </a:rPr>
              <a:t>MENGEKAL DAN MEMBANGUNKAN POTENSINYA</a:t>
            </a:r>
            <a:r>
              <a:rPr lang="en-MY" b="1" dirty="0" smtClean="0">
                <a:solidFill>
                  <a:prstClr val="black"/>
                </a:solidFill>
              </a:rPr>
              <a:t>. 	ii.	MENERIMA </a:t>
            </a:r>
            <a:r>
              <a:rPr lang="en-MY" b="1" dirty="0">
                <a:solidFill>
                  <a:prstClr val="black"/>
                </a:solidFill>
              </a:rPr>
              <a:t>HAKIKAT BAHAWA PEMULIHARAANYA ADALAH TUNTUTAN </a:t>
            </a:r>
            <a:r>
              <a:rPr lang="en-MY" b="1" dirty="0" smtClean="0">
                <a:solidFill>
                  <a:prstClr val="black"/>
                </a:solidFill>
              </a:rPr>
              <a:t>		AGAMA.</a:t>
            </a:r>
          </a:p>
          <a:p>
            <a:pPr algn="just"/>
            <a:r>
              <a:rPr lang="en-MY" b="1" dirty="0">
                <a:solidFill>
                  <a:prstClr val="black"/>
                </a:solidFill>
              </a:rPr>
              <a:t>	</a:t>
            </a:r>
            <a:r>
              <a:rPr lang="en-MY" b="1" dirty="0" smtClean="0">
                <a:solidFill>
                  <a:prstClr val="black"/>
                </a:solidFill>
              </a:rPr>
              <a:t>iii.	TIDAK </a:t>
            </a:r>
            <a:r>
              <a:rPr lang="en-MY" b="1" dirty="0">
                <a:solidFill>
                  <a:prstClr val="black"/>
                </a:solidFill>
              </a:rPr>
              <a:t>MENCEMARKANNYA KERANA ITU ADALAH MAKSIAT.</a:t>
            </a:r>
            <a:endParaRPr lang="en-MY" dirty="0">
              <a:solidFill>
                <a:prstClr val="black"/>
              </a:solidFill>
            </a:endParaRPr>
          </a:p>
        </p:txBody>
      </p:sp>
    </p:spTree>
    <p:extLst>
      <p:ext uri="{BB962C8B-B14F-4D97-AF65-F5344CB8AC3E}">
        <p14:creationId xmlns:p14="http://schemas.microsoft.com/office/powerpoint/2010/main" val="1675558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57400"/>
            <a:ext cx="9144000" cy="1569660"/>
          </a:xfrm>
          <a:prstGeom prst="rect">
            <a:avLst/>
          </a:prstGeom>
          <a:solidFill>
            <a:schemeClr val="tx1">
              <a:alpha val="2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وَنَبِيَّنَا مُحَمَّدًا عَبْدُهُ وَرَسوْلُهُ.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381000"/>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485456"/>
            <a:ext cx="9144000" cy="1938992"/>
          </a:xfrm>
          <a:prstGeom prst="rect">
            <a:avLst/>
          </a:prstGeom>
          <a:solidFill>
            <a:schemeClr val="bg1">
              <a:alpha val="30000"/>
            </a:schemeClr>
          </a:solidFill>
          <a:ln w="57150">
            <a:noFill/>
          </a:ln>
        </p:spPr>
        <p:txBody>
          <a:bodyPr wrap="square">
            <a:spAutoFit/>
          </a:bodyPr>
          <a:lstStyle/>
          <a:p>
            <a:pPr algn="ctr" fontAlgn="auto">
              <a:spcBef>
                <a:spcPts val="0"/>
              </a:spcBef>
              <a:spcAft>
                <a:spcPts val="0"/>
              </a:spcAft>
              <a:defRPr/>
            </a:pP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berkuasa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415752"/>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99928"/>
            <a:ext cx="9144000" cy="1569660"/>
          </a:xfrm>
          <a:prstGeom prst="rect">
            <a:avLst/>
          </a:prstGeom>
          <a:solidFill>
            <a:schemeClr val="tx1">
              <a:alpha val="2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32518"/>
            <a:ext cx="9144000"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15425" y="41724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1905000"/>
            <a:ext cx="8062664" cy="1754326"/>
          </a:xfrm>
          <a:prstGeom prst="rect">
            <a:avLst/>
          </a:prstGeom>
          <a:solidFill>
            <a:schemeClr val="tx1">
              <a:alpha val="21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وَطَاعَاتِهِ لَعَلَّكُمْ تُرْحَمُوْنَ.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67200"/>
            <a:ext cx="9144000" cy="1938992"/>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4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SWT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kehidupan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keberkatan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400" b="1"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395537" y="3132792"/>
            <a:ext cx="4320479" cy="1487071"/>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kebesaran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ketelitian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pencipta-Nya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276008" y="1596480"/>
            <a:ext cx="6320328" cy="839688"/>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Cipta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tumbuh-tumbuhan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binatang</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ectangle 4"/>
          <p:cNvSpPr/>
          <p:nvPr/>
        </p:nvSpPr>
        <p:spPr>
          <a:xfrm>
            <a:off x="395537" y="419944"/>
            <a:ext cx="8424935"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Keindahan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Keunikan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 Diagonal Corner Rectangle 5"/>
          <p:cNvSpPr/>
          <p:nvPr/>
        </p:nvSpPr>
        <p:spPr>
          <a:xfrm>
            <a:off x="4818778" y="4740424"/>
            <a:ext cx="3794173" cy="1584176"/>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Tumbuhan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sebagai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pembekal</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oksigen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untuk</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manusia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haiwan</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7" name="Curved Left Arrow 6"/>
          <p:cNvSpPr/>
          <p:nvPr/>
        </p:nvSpPr>
        <p:spPr>
          <a:xfrm rot="875672">
            <a:off x="4595888" y="2493925"/>
            <a:ext cx="617266" cy="1240287"/>
          </a:xfrm>
          <a:prstGeom prst="curvedLeft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
        <p:nvSpPr>
          <p:cNvPr id="8" name="Curved Left Arrow 7"/>
          <p:cNvSpPr/>
          <p:nvPr/>
        </p:nvSpPr>
        <p:spPr>
          <a:xfrm rot="20211595" flipH="1">
            <a:off x="4082883" y="4435085"/>
            <a:ext cx="649663" cy="1296956"/>
          </a:xfrm>
          <a:prstGeom prst="curvedLeft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286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99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600200"/>
            <a:ext cx="9144032" cy="3939540"/>
          </a:xfrm>
          <a:prstGeom prst="rect">
            <a:avLst/>
          </a:prstGeom>
          <a:solidFill>
            <a:schemeClr val="tx1">
              <a:alpha val="25000"/>
            </a:schemeClr>
          </a:solidFill>
        </p:spPr>
        <p:txBody>
          <a:bodyPr wrap="square">
            <a:spAutoFit/>
          </a:bodyPr>
          <a:lstStyle/>
          <a:p>
            <a:pPr lvl="0" algn="ctr" rtl="1">
              <a:defRPr/>
            </a:pPr>
            <a:r>
              <a:rPr lang="ar-SA"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وَهُوَ الَّذِيَ أَنزَلَ مِنَ السَّمَاء مَاء فَأَخْرَجْنَا بِهِ نَبَاتَ كُلِّ شَيْءٍ فَأَخْرَجْنَا مِنْهُ خَضِرًا نُّخْرِجُ مِنْهُ حَبًّا مُّتَرَاكِبًا وَمِنَ النَّخْلِ مِن طَلْعِهَا قِنْوَانٌ دَانِيَةٌ وَجَنَّاتٍ مِّنْ أَعْنَابٍ وَالزَّيْتُونَ وَالرُّمَّانَ مُشْتَبِهًا وَغَيْرَ مُتَشَابِهٍ انظُرُواْ إِلِى ثَمَرِهِ إِذَا أَثْمَرَ وَيَنْعِهِ إِنَّ فِي ذَلِكُمْ لآيَاتٍ لِّقَوْمٍ </a:t>
            </a:r>
            <a:r>
              <a:rPr lang="ar-SA" sz="50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يُؤْمِنُونَ.</a:t>
            </a:r>
            <a:endParaRPr lang="en-MY" sz="50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1410</Words>
  <Application>Microsoft Office PowerPoint</Application>
  <PresentationFormat>On-screen Show (4:3)</PresentationFormat>
  <Paragraphs>144</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8</cp:revision>
  <dcterms:created xsi:type="dcterms:W3CDTF">2017-07-24T08:16:10Z</dcterms:created>
  <dcterms:modified xsi:type="dcterms:W3CDTF">2017-08-03T06:45:14Z</dcterms:modified>
</cp:coreProperties>
</file>